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896" r:id="rId2"/>
    <p:sldId id="314" r:id="rId3"/>
    <p:sldId id="904" r:id="rId4"/>
    <p:sldId id="257" r:id="rId5"/>
    <p:sldId id="905" r:id="rId6"/>
    <p:sldId id="256" r:id="rId7"/>
    <p:sldId id="258" r:id="rId8"/>
    <p:sldId id="259" r:id="rId9"/>
    <p:sldId id="260" r:id="rId10"/>
    <p:sldId id="897" r:id="rId11"/>
    <p:sldId id="898" r:id="rId12"/>
    <p:sldId id="881" r:id="rId13"/>
    <p:sldId id="8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2222"/>
    <a:srgbClr val="FFFF00"/>
    <a:srgbClr val="00CAFF"/>
    <a:srgbClr val="184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01009-DC34-4BA9-B906-51497E720B4D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8E352-6591-4136-9D6A-B4DEEB0B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10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65656-34C5-465A-948D-204576E1457F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6451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08AB-A116-9714-62B1-520EE33FD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E49D3-FE15-52CA-A2DC-CB545F427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7B56-12E1-F9A0-2B11-8E2647A2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E6C1-2802-90C7-3791-CAF308DF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B807D-1870-9FF2-A46F-C6A157B1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23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CC6B-96D6-4FF1-5E77-AE7727A4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F9339-1CD3-929B-00FD-7F6591E2D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071EE-511C-D6C5-A18C-1B341C063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03104-C274-6C1D-2439-C27E39FF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926D9-5612-82E7-9E0E-C5EF72E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26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1A941-81B1-2B4D-7122-6663C2263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AFDF6-8C33-0302-DFAB-9F5F43AE5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45471-CE8A-93D7-C46F-A586D8E6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FA65D-9B13-197A-DCAB-3B763DD4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0E94A-DBDC-8433-17E5-D1669166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8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8DE9-0DAD-6735-75F3-D36F86FA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F1648-4C1C-DE04-4380-60231037D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EB861-C78D-5A84-F794-1644E951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B39D8-4CD2-3222-A5D0-5A1D1194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C9D27-8693-882C-52F2-B812BF05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81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8316-6A1B-C701-7E76-A897EF7D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8F17D-3988-D607-CA95-43C3F78F5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F69D-4A4D-FD7F-3BBB-8AC18F94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C9C1-A425-DDA9-6309-CC77E14A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9E3CB-DD6D-1765-3C82-26D4DF84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8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69FA-7B69-6BEE-DE08-CD441BC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21069-661B-602B-1339-60BFD20A5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C6098-495C-FA59-F04A-FD9ADABD8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455F5-D61D-5CE7-DF12-FA8B4814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86A13-FF53-43DB-B629-7FFF7B15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3979C-6659-B2EA-5518-A64287ED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7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B946-4FE5-F2AE-77A7-B7B40D17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65DC1-15D0-BEFF-12AB-05C6C411C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06AD1-CED4-872A-A66C-4E22D7710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4066DF-27FE-C218-CD00-CDDBB8515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69B0D-4569-9AA5-DED6-85AFD998F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0A0F1-05CE-D928-12CE-42229C7C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98A7D-E7A1-E313-9007-2BCF835E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19DBF-846C-208A-466C-FF44D7D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12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9945-F510-8AAE-7FE9-5098365C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730B3-A84B-5282-EF8A-5F3E89DF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CFE04-CCDE-FC9B-31C5-EF103EC1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DEE40-0EAE-6476-79C4-468CDAC7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5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94A7D-2BE8-1DB9-7A4E-96937395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DD420-B670-6063-178D-2B8404E5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4FBE9-2C3D-B87B-58D0-6C8E8128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35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B29B-04DA-689A-D073-BE13F8E6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3F486-9ECC-581F-C458-2206AB13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B4E59-D510-4EB7-7733-3A8DEE50B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B026D-A793-CA80-3114-8976537DF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A2CFD-C9B7-787B-324F-FB5C0879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7AA21-3949-ABE5-13AC-108427E7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1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87B0-D410-925B-06A0-B792AD51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07A95-838F-8E3E-3B29-3F557DDA3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5C31D-2A6F-EE93-5E8E-AA546A8D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DFD7C-6607-C2BB-04A2-4329E40D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F83AC-1D38-7703-A765-AE87672C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0A145-3FB1-9DC3-B372-0881C8D6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7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6303E7-16F2-9F60-ABD9-5935EC4D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71381-3FE9-B9E3-6588-5C4DDE9BA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3C74-AA1D-391D-6F50-93BA6FAAA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DED5A-BEB0-42EC-ADC9-41A7F3DA8B63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94ADA-D1C2-1F9A-1711-5EF3160E2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CD4C3-7CEF-0955-8AE0-70E8BCEEA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59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tif"/><Relationship Id="rId7" Type="http://schemas.openxmlformats.org/officeDocument/2006/relationships/image" Target="../media/image35.pn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gif"/><Relationship Id="rId4" Type="http://schemas.openxmlformats.org/officeDocument/2006/relationships/image" Target="../media/image32.tif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2250885" y="5153812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6240584" y="5153812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Basic Simulation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5A81-3F63-1462-65F4-98CC1233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65126"/>
            <a:ext cx="11610975" cy="635000"/>
          </a:xfrm>
        </p:spPr>
        <p:txBody>
          <a:bodyPr>
            <a:noAutofit/>
          </a:bodyPr>
          <a:lstStyle/>
          <a:p>
            <a:r>
              <a:rPr lang="en-GB" b="1" dirty="0"/>
              <a:t>Some quantities are not </a:t>
            </a:r>
            <a:r>
              <a:rPr lang="en-GB" b="1" i="1" dirty="0"/>
              <a:t>directly</a:t>
            </a:r>
            <a:r>
              <a:rPr lang="en-GB" b="1" dirty="0"/>
              <a:t> measurable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1971-5C44-D1E9-D19A-F72FAB77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129" y="2211593"/>
            <a:ext cx="863471" cy="5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SAXS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13692E-9D65-1526-3CDE-3278B4839220}"/>
              </a:ext>
            </a:extLst>
          </p:cNvPr>
          <p:cNvSpPr txBox="1">
            <a:spLocks/>
          </p:cNvSpPr>
          <p:nvPr/>
        </p:nvSpPr>
        <p:spPr>
          <a:xfrm>
            <a:off x="607415" y="2211593"/>
            <a:ext cx="3624379" cy="8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Chemical cross-linking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FF6D4B-24B2-A6BC-708F-AF56F9B06B2E}"/>
              </a:ext>
            </a:extLst>
          </p:cNvPr>
          <p:cNvSpPr txBox="1">
            <a:spLocks/>
          </p:cNvSpPr>
          <p:nvPr/>
        </p:nvSpPr>
        <p:spPr>
          <a:xfrm>
            <a:off x="8372474" y="2211593"/>
            <a:ext cx="3314701" cy="415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Collision cross-section</a:t>
            </a:r>
          </a:p>
        </p:txBody>
      </p:sp>
      <p:pic>
        <p:nvPicPr>
          <p:cNvPr id="6" name="Picture 2" descr="C:\Users\Matteo\Dropbox\Durham\website_material\GA.png">
            <a:extLst>
              <a:ext uri="{FF2B5EF4-FFF2-40B4-BE49-F238E27FC236}">
                <a16:creationId xmlns:a16="http://schemas.microsoft.com/office/drawing/2014/main" id="{05BA58F2-BC9B-E708-E184-397B4A67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8" y="2886075"/>
            <a:ext cx="3014215" cy="258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E2FCDE4A-F4CF-F285-EAB8-FC0FB526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4" y="2647351"/>
            <a:ext cx="3236240" cy="3236240"/>
          </a:xfrm>
          <a:prstGeom prst="rect">
            <a:avLst/>
          </a:prstGeom>
        </p:spPr>
      </p:pic>
      <p:pic>
        <p:nvPicPr>
          <p:cNvPr id="8" name="Picture 2" descr="C:\Users\Matteo\Documents\research\Durham\presentations\2017_Halle\Figure2_p3.png">
            <a:extLst>
              <a:ext uri="{FF2B5EF4-FFF2-40B4-BE49-F238E27FC236}">
                <a16:creationId xmlns:a16="http://schemas.microsoft.com/office/drawing/2014/main" id="{64437C81-075A-98FC-28D9-55FCB81CB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65" y="2556176"/>
            <a:ext cx="4314984" cy="323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845A3-90CA-E3CE-7655-D00292E41004}"/>
              </a:ext>
            </a:extLst>
          </p:cNvPr>
          <p:cNvSpPr txBox="1"/>
          <p:nvPr/>
        </p:nvSpPr>
        <p:spPr>
          <a:xfrm>
            <a:off x="276225" y="1276445"/>
            <a:ext cx="1171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Submit MD conformers to external software simulating experimental data, e.g.: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F52BA-F423-479D-A4D2-6CAF7F33F858}"/>
              </a:ext>
            </a:extLst>
          </p:cNvPr>
          <p:cNvSpPr txBox="1"/>
          <p:nvPr/>
        </p:nvSpPr>
        <p:spPr>
          <a:xfrm>
            <a:off x="4514844" y="5904227"/>
            <a:ext cx="22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CRYSOL, </a:t>
            </a:r>
            <a:r>
              <a:rPr lang="en-GB" sz="2400" dirty="0" err="1"/>
              <a:t>FoXS</a:t>
            </a:r>
            <a:r>
              <a:rPr lang="en-GB" sz="2400" dirty="0"/>
              <a:t>,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46E83-C233-60E0-80A3-B116A4498899}"/>
              </a:ext>
            </a:extLst>
          </p:cNvPr>
          <p:cNvSpPr txBox="1"/>
          <p:nvPr/>
        </p:nvSpPr>
        <p:spPr>
          <a:xfrm>
            <a:off x="8667750" y="5904227"/>
            <a:ext cx="2311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IMPACT, </a:t>
            </a:r>
            <a:r>
              <a:rPr lang="en-GB" sz="2400" dirty="0" err="1"/>
              <a:t>MobCal</a:t>
            </a:r>
            <a:r>
              <a:rPr lang="en-GB" sz="2400" dirty="0"/>
              <a:t>,</a:t>
            </a:r>
          </a:p>
          <a:p>
            <a:r>
              <a:rPr lang="en-GB" sz="2400" dirty="0" err="1"/>
              <a:t>CollisionCode</a:t>
            </a:r>
            <a:r>
              <a:rPr lang="en-GB" sz="2400" dirty="0"/>
              <a:t>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58162-7440-C513-431E-14F80A22777F}"/>
              </a:ext>
            </a:extLst>
          </p:cNvPr>
          <p:cNvSpPr txBox="1"/>
          <p:nvPr/>
        </p:nvSpPr>
        <p:spPr>
          <a:xfrm>
            <a:off x="714386" y="5904227"/>
            <a:ext cx="2678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DynamXL</a:t>
            </a:r>
            <a:r>
              <a:rPr lang="en-GB" sz="2400" dirty="0"/>
              <a:t>, Xwalk, … </a:t>
            </a:r>
          </a:p>
        </p:txBody>
      </p:sp>
    </p:spTree>
    <p:extLst>
      <p:ext uri="{BB962C8B-B14F-4D97-AF65-F5344CB8AC3E}">
        <p14:creationId xmlns:p14="http://schemas.microsoft.com/office/powerpoint/2010/main" val="1570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D689-A6DF-FCA7-8B02-099E48B2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Warning: time averaging may hide processes</a:t>
            </a:r>
          </a:p>
        </p:txBody>
      </p:sp>
      <p:sp>
        <p:nvSpPr>
          <p:cNvPr id="4" name="Segnaposto contenuto 5">
            <a:extLst>
              <a:ext uri="{FF2B5EF4-FFF2-40B4-BE49-F238E27FC236}">
                <a16:creationId xmlns:a16="http://schemas.microsoft.com/office/drawing/2014/main" id="{CACE7B0D-9113-A76E-6791-D088770219EA}"/>
              </a:ext>
            </a:extLst>
          </p:cNvPr>
          <p:cNvSpPr txBox="1">
            <a:spLocks/>
          </p:cNvSpPr>
          <p:nvPr/>
        </p:nvSpPr>
        <p:spPr>
          <a:xfrm>
            <a:off x="305352" y="1942620"/>
            <a:ext cx="11801290" cy="1027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CH" b="1" dirty="0"/>
              <a:t>Thought experiment</a:t>
            </a:r>
            <a:r>
              <a:rPr lang="it-CH" dirty="0"/>
              <a:t>: typically hydrogen bond is considered established if donor-acceptor distance &lt;2.5 Å, and donor-acceptor-hydrogen angle &lt;20°.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3FCBB4-9F13-CADA-D799-26FC8D01E0DC}"/>
              </a:ext>
            </a:extLst>
          </p:cNvPr>
          <p:cNvGrpSpPr/>
          <p:nvPr/>
        </p:nvGrpSpPr>
        <p:grpSpPr>
          <a:xfrm>
            <a:off x="1066188" y="3317107"/>
            <a:ext cx="4919952" cy="2231087"/>
            <a:chOff x="1536088" y="3685407"/>
            <a:chExt cx="4919952" cy="22310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18D822-3D43-7C3D-DE3E-6D9E19A1FEBB}"/>
                </a:ext>
              </a:extLst>
            </p:cNvPr>
            <p:cNvGrpSpPr/>
            <p:nvPr/>
          </p:nvGrpSpPr>
          <p:grpSpPr>
            <a:xfrm>
              <a:off x="1536088" y="3685407"/>
              <a:ext cx="4919952" cy="1800200"/>
              <a:chOff x="1536088" y="3685407"/>
              <a:chExt cx="4919952" cy="1800200"/>
            </a:xfrm>
          </p:grpSpPr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BD908F8D-B1A0-F97E-8D57-2AB6B46C4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8343" y="3901431"/>
                <a:ext cx="0" cy="1584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ttore 2 10">
                <a:extLst>
                  <a:ext uri="{FF2B5EF4-FFF2-40B4-BE49-F238E27FC236}">
                    <a16:creationId xmlns:a16="http://schemas.microsoft.com/office/drawing/2014/main" id="{7424E500-7023-DE0C-D8C0-9994DE248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5479033"/>
                <a:ext cx="36479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nettore diritto 16">
                <a:extLst>
                  <a:ext uri="{FF2B5EF4-FFF2-40B4-BE49-F238E27FC236}">
                    <a16:creationId xmlns:a16="http://schemas.microsoft.com/office/drawing/2014/main" id="{5B2F92F5-3320-0073-79B5-FC6B01756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4267604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ttore diritto 18">
                <a:extLst>
                  <a:ext uri="{FF2B5EF4-FFF2-40B4-BE49-F238E27FC236}">
                    <a16:creationId xmlns:a16="http://schemas.microsoft.com/office/drawing/2014/main" id="{E747A800-E8B4-ED4E-4B0D-7971A1C8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978" y="5199471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ttore diritto 20">
                <a:extLst>
                  <a:ext uri="{FF2B5EF4-FFF2-40B4-BE49-F238E27FC236}">
                    <a16:creationId xmlns:a16="http://schemas.microsoft.com/office/drawing/2014/main" id="{6B836302-BEAF-FCD1-753B-BE80C2FDF1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125" y="4267604"/>
                <a:ext cx="0" cy="931868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asellaDiTesto 48">
                <a:extLst>
                  <a:ext uri="{FF2B5EF4-FFF2-40B4-BE49-F238E27FC236}">
                    <a16:creationId xmlns:a16="http://schemas.microsoft.com/office/drawing/2014/main" id="{74B6541D-626F-6ED9-DC80-35790C85ABE3}"/>
                  </a:ext>
                </a:extLst>
              </p:cNvPr>
              <p:cNvSpPr txBox="1"/>
              <p:nvPr/>
            </p:nvSpPr>
            <p:spPr>
              <a:xfrm>
                <a:off x="1740759" y="3685407"/>
                <a:ext cx="102675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</a:t>
                </a:r>
              </a:p>
              <a:p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  <p:sp>
            <p:nvSpPr>
              <p:cNvPr id="14" name="CasellaDiTesto 49">
                <a:extLst>
                  <a:ext uri="{FF2B5EF4-FFF2-40B4-BE49-F238E27FC236}">
                    <a16:creationId xmlns:a16="http://schemas.microsoft.com/office/drawing/2014/main" id="{58388CD3-70E0-AA26-5D11-C69FFCDF96C0}"/>
                  </a:ext>
                </a:extLst>
              </p:cNvPr>
              <p:cNvSpPr txBox="1"/>
              <p:nvPr/>
            </p:nvSpPr>
            <p:spPr>
              <a:xfrm>
                <a:off x="1536088" y="4621511"/>
                <a:ext cx="123142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 </a:t>
                </a:r>
                <a:r>
                  <a:rPr lang="it-CH" sz="2200" dirty="0" err="1"/>
                  <a:t>not</a:t>
                </a:r>
                <a:endParaRPr lang="it-CH" sz="2200" dirty="0"/>
              </a:p>
              <a:p>
                <a:pPr algn="r"/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</p:grpSp>
        <p:sp>
          <p:nvSpPr>
            <p:cNvPr id="7" name="CasellaDiTesto 50">
              <a:extLst>
                <a:ext uri="{FF2B5EF4-FFF2-40B4-BE49-F238E27FC236}">
                  <a16:creationId xmlns:a16="http://schemas.microsoft.com/office/drawing/2014/main" id="{BAEC0358-8A1F-67E5-BB64-E51038AF4871}"/>
                </a:ext>
              </a:extLst>
            </p:cNvPr>
            <p:cNvSpPr txBox="1"/>
            <p:nvPr/>
          </p:nvSpPr>
          <p:spPr>
            <a:xfrm>
              <a:off x="4151784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152E1-6BFF-768E-1D8A-F0AAEABE3A0D}"/>
              </a:ext>
            </a:extLst>
          </p:cNvPr>
          <p:cNvGrpSpPr/>
          <p:nvPr/>
        </p:nvGrpSpPr>
        <p:grpSpPr>
          <a:xfrm>
            <a:off x="6298589" y="3533131"/>
            <a:ext cx="3647991" cy="2015063"/>
            <a:chOff x="6768489" y="3901431"/>
            <a:chExt cx="3647991" cy="2015063"/>
          </a:xfrm>
        </p:grpSpPr>
        <p:cxnSp>
          <p:nvCxnSpPr>
            <p:cNvPr id="16" name="Connettore 2 23">
              <a:extLst>
                <a:ext uri="{FF2B5EF4-FFF2-40B4-BE49-F238E27FC236}">
                  <a16:creationId xmlns:a16="http://schemas.microsoft.com/office/drawing/2014/main" id="{7AEF5D48-2604-320A-E886-A740669DF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783" y="3901431"/>
              <a:ext cx="0" cy="158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24">
              <a:extLst>
                <a:ext uri="{FF2B5EF4-FFF2-40B4-BE49-F238E27FC236}">
                  <a16:creationId xmlns:a16="http://schemas.microsoft.com/office/drawing/2014/main" id="{F8EF6786-8ACD-EE63-4249-18FDFE27DBD7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5479033"/>
              <a:ext cx="364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diritto 25">
              <a:extLst>
                <a:ext uri="{FF2B5EF4-FFF2-40B4-BE49-F238E27FC236}">
                  <a16:creationId xmlns:a16="http://schemas.microsoft.com/office/drawing/2014/main" id="{9277B313-2E08-7869-17B9-42207FBD92F4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27">
              <a:extLst>
                <a:ext uri="{FF2B5EF4-FFF2-40B4-BE49-F238E27FC236}">
                  <a16:creationId xmlns:a16="http://schemas.microsoft.com/office/drawing/2014/main" id="{D1090C05-A441-2598-33C2-E456726EC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288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29">
              <a:extLst>
                <a:ext uri="{FF2B5EF4-FFF2-40B4-BE49-F238E27FC236}">
                  <a16:creationId xmlns:a16="http://schemas.microsoft.com/office/drawing/2014/main" id="{D767786E-F18A-FC28-14AA-F994BAA03B87}"/>
                </a:ext>
              </a:extLst>
            </p:cNvPr>
            <p:cNvCxnSpPr>
              <a:cxnSpLocks/>
            </p:cNvCxnSpPr>
            <p:nvPr/>
          </p:nvCxnSpPr>
          <p:spPr>
            <a:xfrm>
              <a:off x="7133288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30">
              <a:extLst>
                <a:ext uri="{FF2B5EF4-FFF2-40B4-BE49-F238E27FC236}">
                  <a16:creationId xmlns:a16="http://schemas.microsoft.com/office/drawing/2014/main" id="{A1E6E476-A6C1-7467-A1C2-EDD27AD81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087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31">
              <a:extLst>
                <a:ext uri="{FF2B5EF4-FFF2-40B4-BE49-F238E27FC236}">
                  <a16:creationId xmlns:a16="http://schemas.microsoft.com/office/drawing/2014/main" id="{A86E6E21-FB95-FDA5-BBFD-7EE639FF6146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7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32">
              <a:extLst>
                <a:ext uri="{FF2B5EF4-FFF2-40B4-BE49-F238E27FC236}">
                  <a16:creationId xmlns:a16="http://schemas.microsoft.com/office/drawing/2014/main" id="{A61220D6-AE86-E68B-BA2B-ABD4A23C4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886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33">
              <a:extLst>
                <a:ext uri="{FF2B5EF4-FFF2-40B4-BE49-F238E27FC236}">
                  <a16:creationId xmlns:a16="http://schemas.microsoft.com/office/drawing/2014/main" id="{91DB4D1A-75E9-FFAE-4E3D-06EDB74E1D4C}"/>
                </a:ext>
              </a:extLst>
            </p:cNvPr>
            <p:cNvCxnSpPr>
              <a:cxnSpLocks/>
            </p:cNvCxnSpPr>
            <p:nvPr/>
          </p:nvCxnSpPr>
          <p:spPr>
            <a:xfrm>
              <a:off x="7862886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34">
              <a:extLst>
                <a:ext uri="{FF2B5EF4-FFF2-40B4-BE49-F238E27FC236}">
                  <a16:creationId xmlns:a16="http://schemas.microsoft.com/office/drawing/2014/main" id="{E822160C-A0B9-4502-486C-66667EC4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685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5">
              <a:extLst>
                <a:ext uri="{FF2B5EF4-FFF2-40B4-BE49-F238E27FC236}">
                  <a16:creationId xmlns:a16="http://schemas.microsoft.com/office/drawing/2014/main" id="{54B7E9FD-5882-DFB2-7F4E-4B31C8220D71}"/>
                </a:ext>
              </a:extLst>
            </p:cNvPr>
            <p:cNvCxnSpPr>
              <a:cxnSpLocks/>
            </p:cNvCxnSpPr>
            <p:nvPr/>
          </p:nvCxnSpPr>
          <p:spPr>
            <a:xfrm>
              <a:off x="8227696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6">
              <a:extLst>
                <a:ext uri="{FF2B5EF4-FFF2-40B4-BE49-F238E27FC236}">
                  <a16:creationId xmlns:a16="http://schemas.microsoft.com/office/drawing/2014/main" id="{109276C3-F13F-1AC4-7186-0F37C632A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2495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7">
              <a:extLst>
                <a:ext uri="{FF2B5EF4-FFF2-40B4-BE49-F238E27FC236}">
                  <a16:creationId xmlns:a16="http://schemas.microsoft.com/office/drawing/2014/main" id="{383D7D68-5BFB-AEFC-5673-CF9FE572C829}"/>
                </a:ext>
              </a:extLst>
            </p:cNvPr>
            <p:cNvCxnSpPr>
              <a:cxnSpLocks/>
            </p:cNvCxnSpPr>
            <p:nvPr/>
          </p:nvCxnSpPr>
          <p:spPr>
            <a:xfrm>
              <a:off x="8592495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8">
              <a:extLst>
                <a:ext uri="{FF2B5EF4-FFF2-40B4-BE49-F238E27FC236}">
                  <a16:creationId xmlns:a16="http://schemas.microsoft.com/office/drawing/2014/main" id="{49AB02DA-14DC-8302-94B2-9F5D2D13B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294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8C651DBA-691D-35BD-F8C2-D31BED95E3BF}"/>
                </a:ext>
              </a:extLst>
            </p:cNvPr>
            <p:cNvCxnSpPr>
              <a:cxnSpLocks/>
            </p:cNvCxnSpPr>
            <p:nvPr/>
          </p:nvCxnSpPr>
          <p:spPr>
            <a:xfrm>
              <a:off x="8957304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1DDE0DA7-C73D-B24F-5BE0-7646ABD86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2103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41">
              <a:extLst>
                <a:ext uri="{FF2B5EF4-FFF2-40B4-BE49-F238E27FC236}">
                  <a16:creationId xmlns:a16="http://schemas.microsoft.com/office/drawing/2014/main" id="{CAB44D14-0DBC-DFEB-2979-73580BC17CEE}"/>
                </a:ext>
              </a:extLst>
            </p:cNvPr>
            <p:cNvCxnSpPr>
              <a:cxnSpLocks/>
            </p:cNvCxnSpPr>
            <p:nvPr/>
          </p:nvCxnSpPr>
          <p:spPr>
            <a:xfrm>
              <a:off x="9322103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42">
              <a:extLst>
                <a:ext uri="{FF2B5EF4-FFF2-40B4-BE49-F238E27FC236}">
                  <a16:creationId xmlns:a16="http://schemas.microsoft.com/office/drawing/2014/main" id="{BA7E5FE6-4143-1858-D85C-E0C4373B4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02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43">
              <a:extLst>
                <a:ext uri="{FF2B5EF4-FFF2-40B4-BE49-F238E27FC236}">
                  <a16:creationId xmlns:a16="http://schemas.microsoft.com/office/drawing/2014/main" id="{1A9A997F-0B42-6252-E92A-8162CD773188}"/>
                </a:ext>
              </a:extLst>
            </p:cNvPr>
            <p:cNvCxnSpPr>
              <a:cxnSpLocks/>
            </p:cNvCxnSpPr>
            <p:nvPr/>
          </p:nvCxnSpPr>
          <p:spPr>
            <a:xfrm>
              <a:off x="9686882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sellaDiTesto 51">
              <a:extLst>
                <a:ext uri="{FF2B5EF4-FFF2-40B4-BE49-F238E27FC236}">
                  <a16:creationId xmlns:a16="http://schemas.microsoft.com/office/drawing/2014/main" id="{C9DC0EEE-BFE3-F3CB-2F8E-E31BDEBE5B7D}"/>
                </a:ext>
              </a:extLst>
            </p:cNvPr>
            <p:cNvSpPr txBox="1"/>
            <p:nvPr/>
          </p:nvSpPr>
          <p:spPr>
            <a:xfrm>
              <a:off x="8328248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sp>
        <p:nvSpPr>
          <p:cNvPr id="36" name="Segnaposto contenuto 5">
            <a:extLst>
              <a:ext uri="{FF2B5EF4-FFF2-40B4-BE49-F238E27FC236}">
                <a16:creationId xmlns:a16="http://schemas.microsoft.com/office/drawing/2014/main" id="{CB4505EC-D089-AE95-44D0-7D087C53D3C3}"/>
              </a:ext>
            </a:extLst>
          </p:cNvPr>
          <p:cNvSpPr txBox="1">
            <a:spLocks/>
          </p:cNvSpPr>
          <p:nvPr/>
        </p:nvSpPr>
        <p:spPr>
          <a:xfrm>
            <a:off x="917943" y="5964508"/>
            <a:ext cx="11174494" cy="54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CH" dirty="0"/>
              <a:t>Reporting % time a bond is established in simulation can be misleading!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17CFF9-C391-C611-D322-71A7C2F3EF4D}"/>
              </a:ext>
            </a:extLst>
          </p:cNvPr>
          <p:cNvGrpSpPr/>
          <p:nvPr/>
        </p:nvGrpSpPr>
        <p:grpSpPr>
          <a:xfrm>
            <a:off x="2354765" y="3698843"/>
            <a:ext cx="8214810" cy="1411890"/>
            <a:chOff x="2824665" y="4067143"/>
            <a:chExt cx="8214810" cy="141189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86C7CC-C315-DA4C-F1E0-E272A24D7612}"/>
                </a:ext>
              </a:extLst>
            </p:cNvPr>
            <p:cNvSpPr/>
            <p:nvPr/>
          </p:nvSpPr>
          <p:spPr>
            <a:xfrm>
              <a:off x="2834190" y="4067143"/>
              <a:ext cx="8052885" cy="688454"/>
            </a:xfrm>
            <a:prstGeom prst="rect">
              <a:avLst/>
            </a:prstGeom>
            <a:solidFill>
              <a:srgbClr val="00B0F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FCF021-8B96-B4CD-86E3-91BB0A1A4025}"/>
                </a:ext>
              </a:extLst>
            </p:cNvPr>
            <p:cNvSpPr/>
            <p:nvPr/>
          </p:nvSpPr>
          <p:spPr>
            <a:xfrm>
              <a:off x="2824665" y="4762171"/>
              <a:ext cx="8052885" cy="7168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7B6AE3-06FF-F3A3-2C81-49B63B5CC630}"/>
                </a:ext>
              </a:extLst>
            </p:cNvPr>
            <p:cNvSpPr txBox="1"/>
            <p:nvPr/>
          </p:nvSpPr>
          <p:spPr>
            <a:xfrm>
              <a:off x="10303669" y="41111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4C6450-638F-0B10-84FE-CA2BBF37E62E}"/>
                </a:ext>
              </a:extLst>
            </p:cNvPr>
            <p:cNvSpPr txBox="1"/>
            <p:nvPr/>
          </p:nvSpPr>
          <p:spPr>
            <a:xfrm>
              <a:off x="10303669" y="49493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52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85" y="3437693"/>
            <a:ext cx="2688330" cy="1449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79" y="1767349"/>
            <a:ext cx="1197065" cy="1197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64" y="3016416"/>
            <a:ext cx="1841638" cy="19797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7B3DB-9A08-0674-A912-873A51E34E69}"/>
              </a:ext>
            </a:extLst>
          </p:cNvPr>
          <p:cNvSpPr txBox="1">
            <a:spLocks/>
          </p:cNvSpPr>
          <p:nvPr/>
        </p:nvSpPr>
        <p:spPr>
          <a:xfrm>
            <a:off x="0" y="238125"/>
            <a:ext cx="12192000" cy="885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000" b="1" dirty="0"/>
              <a:t>Large ecosystem of software and packages for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934A-808F-76DD-4F85-3A36AA34B641}"/>
              </a:ext>
            </a:extLst>
          </p:cNvPr>
          <p:cNvSpPr txBox="1"/>
          <p:nvPr/>
        </p:nvSpPr>
        <p:spPr>
          <a:xfrm>
            <a:off x="8229600" y="6222244"/>
            <a:ext cx="313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And many more…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410492F4-C955-F37F-A54A-C454C91948F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F2E01B04-863A-D5CA-FA43-1E033F5B7A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42" y="1647163"/>
            <a:ext cx="1833602" cy="1865642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1284B70A-C836-2093-B0FB-8DB64E71F6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26" y="1498447"/>
            <a:ext cx="3013393" cy="1197066"/>
          </a:xfrm>
          <a:prstGeom prst="rect">
            <a:avLst/>
          </a:prstGeom>
        </p:spPr>
      </p:pic>
      <p:pic>
        <p:nvPicPr>
          <p:cNvPr id="12" name="Picture 11" descr="A drawing of a train&#10;&#10;Description automatically generated">
            <a:extLst>
              <a:ext uri="{FF2B5EF4-FFF2-40B4-BE49-F238E27FC236}">
                <a16:creationId xmlns:a16="http://schemas.microsoft.com/office/drawing/2014/main" id="{1188E4AD-E030-2415-914B-B4E12B27C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43" y="3985008"/>
            <a:ext cx="2381250" cy="2066925"/>
          </a:xfrm>
          <a:prstGeom prst="rect">
            <a:avLst/>
          </a:prstGeom>
        </p:spPr>
      </p:pic>
      <p:pic>
        <p:nvPicPr>
          <p:cNvPr id="14" name="Picture 13" descr="A blue circle with a white s in it&#10;&#10;Description automatically generated">
            <a:extLst>
              <a:ext uri="{FF2B5EF4-FFF2-40B4-BE49-F238E27FC236}">
                <a16:creationId xmlns:a16="http://schemas.microsoft.com/office/drawing/2014/main" id="{519E45F2-473B-81F3-9053-FD237FFD7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0" b="19658"/>
          <a:stretch/>
        </p:blipFill>
        <p:spPr>
          <a:xfrm>
            <a:off x="4225243" y="1541836"/>
            <a:ext cx="3343275" cy="1309032"/>
          </a:xfrm>
          <a:prstGeom prst="rect">
            <a:avLst/>
          </a:prstGeom>
        </p:spPr>
      </p:pic>
      <p:pic>
        <p:nvPicPr>
          <p:cNvPr id="7" name="Picture 6" descr="A logo of a molecule&#10;&#10;Description automatically generated">
            <a:extLst>
              <a:ext uri="{FF2B5EF4-FFF2-40B4-BE49-F238E27FC236}">
                <a16:creationId xmlns:a16="http://schemas.microsoft.com/office/drawing/2014/main" id="{A49D2AB6-A3D2-E7DE-4C7D-48C4D8FA1A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8" y="3416278"/>
            <a:ext cx="1537081" cy="1537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5B3E4-645E-5A67-BB69-2BB2D939C4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0" y="5757897"/>
            <a:ext cx="4174517" cy="726003"/>
          </a:xfrm>
          <a:prstGeom prst="rect">
            <a:avLst/>
          </a:prstGeom>
        </p:spPr>
      </p:pic>
      <p:pic>
        <p:nvPicPr>
          <p:cNvPr id="16" name="Picture 15" descr="A blue swirly logo&#10;&#10;Description automatically generated">
            <a:extLst>
              <a:ext uri="{FF2B5EF4-FFF2-40B4-BE49-F238E27FC236}">
                <a16:creationId xmlns:a16="http://schemas.microsoft.com/office/drawing/2014/main" id="{9BD817EC-E8E0-E73E-AA65-6046C778F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11" y="5197552"/>
            <a:ext cx="2381250" cy="1571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4108C0-7373-996D-7066-A01369AD6E97}"/>
              </a:ext>
            </a:extLst>
          </p:cNvPr>
          <p:cNvSpPr/>
          <p:nvPr/>
        </p:nvSpPr>
        <p:spPr>
          <a:xfrm>
            <a:off x="2286000" y="3209925"/>
            <a:ext cx="3124200" cy="19244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FC5DF-0DE3-738C-232B-0C6FE56ECB94}"/>
              </a:ext>
            </a:extLst>
          </p:cNvPr>
          <p:cNvSpPr/>
          <p:nvPr/>
        </p:nvSpPr>
        <p:spPr>
          <a:xfrm>
            <a:off x="7828753" y="1541836"/>
            <a:ext cx="2381250" cy="21443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31C5-58A3-0DAD-DACF-49C5AC8F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MDAnalysis</a:t>
            </a:r>
            <a:endParaRPr lang="en-GB" b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9ADA67-0541-1F33-C527-B4FB0C2E3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" y="4223445"/>
            <a:ext cx="11500103" cy="2095500"/>
          </a:xfrm>
        </p:spPr>
      </p:pic>
      <p:pic>
        <p:nvPicPr>
          <p:cNvPr id="7" name="Picture 6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CBC0F1ED-3E84-496C-E55D-A8BD09BF2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38092"/>
            <a:ext cx="1766319" cy="179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BD81F-DAAB-D5E8-C129-6D7372D2B602}"/>
              </a:ext>
            </a:extLst>
          </p:cNvPr>
          <p:cNvSpPr txBox="1"/>
          <p:nvPr/>
        </p:nvSpPr>
        <p:spPr>
          <a:xfrm>
            <a:off x="414249" y="1612205"/>
            <a:ext cx="9601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 </a:t>
            </a:r>
            <a:r>
              <a:rPr lang="en-GB" sz="2800" b="1" dirty="0"/>
              <a:t>Universe</a:t>
            </a:r>
            <a:r>
              <a:rPr lang="en-GB" sz="2800" dirty="0"/>
              <a:t> contains everything about a MD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Static information</a:t>
            </a:r>
            <a:r>
              <a:rPr lang="en-GB" sz="2800" dirty="0"/>
              <a:t>: atoms and their </a:t>
            </a:r>
            <a:r>
              <a:rPr lang="en-GB" sz="2800" dirty="0" err="1"/>
              <a:t>connectivities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Dynamic information</a:t>
            </a:r>
            <a:r>
              <a:rPr lang="en-GB" sz="2800" dirty="0"/>
              <a:t>: The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Data accessible via a hierarchy of containers</a:t>
            </a:r>
          </a:p>
        </p:txBody>
      </p:sp>
    </p:spTree>
    <p:extLst>
      <p:ext uri="{BB962C8B-B14F-4D97-AF65-F5344CB8AC3E}">
        <p14:creationId xmlns:p14="http://schemas.microsoft.com/office/powerpoint/2010/main" val="212307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7D636AE6-EAC6-4FC2-9B0B-EB9CF289C2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0" t="7015" r="6900" b="8699"/>
          <a:stretch/>
        </p:blipFill>
        <p:spPr>
          <a:xfrm rot="20969674">
            <a:off x="8236444" y="1057746"/>
            <a:ext cx="1758153" cy="1730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69732" y="2816915"/>
            <a:ext cx="4428000" cy="3304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F801806-0070-4EA4-9B31-4D4E8D9D5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9122"/>
          <a:stretch/>
        </p:blipFill>
        <p:spPr>
          <a:xfrm>
            <a:off x="5889502" y="2698853"/>
            <a:ext cx="5084887" cy="388843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E0D4B47-32AB-4F50-854B-53E6E8C7C1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r="7827" b="8076"/>
          <a:stretch/>
        </p:blipFill>
        <p:spPr>
          <a:xfrm>
            <a:off x="6806448" y="827207"/>
            <a:ext cx="1449792" cy="1886967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23037FA2-D634-4A35-8311-36E629B638F7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7419679" y="2591993"/>
            <a:ext cx="118894" cy="2378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3541823-A701-423F-B01C-F79333A3BE8C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8855164" y="2751383"/>
            <a:ext cx="260358" cy="1099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DAB6A64B-51AD-4D69-B6E1-D0F0C13B733C}"/>
              </a:ext>
            </a:extLst>
          </p:cNvPr>
          <p:cNvSpPr/>
          <p:nvPr/>
        </p:nvSpPr>
        <p:spPr>
          <a:xfrm>
            <a:off x="7388473" y="4980250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AB39C75A-F713-4C09-8BBD-1C77BCCFDEAD}"/>
              </a:ext>
            </a:extLst>
          </p:cNvPr>
          <p:cNvSpPr/>
          <p:nvPr/>
        </p:nvSpPr>
        <p:spPr>
          <a:xfrm>
            <a:off x="7561423" y="5075118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406C31ED-707F-41FC-BC65-A04740E128F6}"/>
              </a:ext>
            </a:extLst>
          </p:cNvPr>
          <p:cNvSpPr/>
          <p:nvPr/>
        </p:nvSpPr>
        <p:spPr>
          <a:xfrm>
            <a:off x="7748512" y="497069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ED1F19A1-92FB-4D14-AA5D-CFB7984896FB}"/>
              </a:ext>
            </a:extLst>
          </p:cNvPr>
          <p:cNvSpPr/>
          <p:nvPr/>
        </p:nvSpPr>
        <p:spPr>
          <a:xfrm>
            <a:off x="7590877" y="493453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E3844379-8C82-44BF-B4A0-63EE4B75AAE0}"/>
              </a:ext>
            </a:extLst>
          </p:cNvPr>
          <p:cNvSpPr/>
          <p:nvPr/>
        </p:nvSpPr>
        <p:spPr>
          <a:xfrm>
            <a:off x="7722717" y="508347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E37FBC3-6924-4418-82B1-EDD23AA04AAC}"/>
              </a:ext>
            </a:extLst>
          </p:cNvPr>
          <p:cNvSpPr/>
          <p:nvPr/>
        </p:nvSpPr>
        <p:spPr>
          <a:xfrm>
            <a:off x="7968209" y="5147126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A9E2BFA0-03ED-4D40-8039-950D7548B8B9}"/>
              </a:ext>
            </a:extLst>
          </p:cNvPr>
          <p:cNvSpPr/>
          <p:nvPr/>
        </p:nvSpPr>
        <p:spPr>
          <a:xfrm>
            <a:off x="7892744" y="492459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3B89735E-9E42-4FDB-A152-185887A2DC77}"/>
              </a:ext>
            </a:extLst>
          </p:cNvPr>
          <p:cNvSpPr/>
          <p:nvPr/>
        </p:nvSpPr>
        <p:spPr>
          <a:xfrm>
            <a:off x="7613736" y="483966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C718162D-B16F-49A2-8BA0-F73844697577}"/>
              </a:ext>
            </a:extLst>
          </p:cNvPr>
          <p:cNvSpPr/>
          <p:nvPr/>
        </p:nvSpPr>
        <p:spPr>
          <a:xfrm>
            <a:off x="7399747" y="4844557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02A5D9EF-1F7D-4E8B-BD66-E479F6FFEAA5}"/>
              </a:ext>
            </a:extLst>
          </p:cNvPr>
          <p:cNvSpPr/>
          <p:nvPr/>
        </p:nvSpPr>
        <p:spPr>
          <a:xfrm>
            <a:off x="7715485" y="46548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917073-6997-4D9E-A2B6-A672B300BE96}"/>
              </a:ext>
            </a:extLst>
          </p:cNvPr>
          <p:cNvSpPr/>
          <p:nvPr/>
        </p:nvSpPr>
        <p:spPr>
          <a:xfrm>
            <a:off x="7429907" y="473172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0E9E662-3741-4E7A-B8E0-AB81668004FB}"/>
              </a:ext>
            </a:extLst>
          </p:cNvPr>
          <p:cNvSpPr/>
          <p:nvPr/>
        </p:nvSpPr>
        <p:spPr>
          <a:xfrm>
            <a:off x="7968208" y="457106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E4FEE392-72A5-4A5F-93EC-63CDFA821DDC}"/>
              </a:ext>
            </a:extLst>
          </p:cNvPr>
          <p:cNvSpPr/>
          <p:nvPr/>
        </p:nvSpPr>
        <p:spPr>
          <a:xfrm>
            <a:off x="8328249" y="43521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5CF63AD0-85A3-44B8-8AF8-94EA1C07AA7C}"/>
              </a:ext>
            </a:extLst>
          </p:cNvPr>
          <p:cNvSpPr/>
          <p:nvPr/>
        </p:nvSpPr>
        <p:spPr>
          <a:xfrm>
            <a:off x="8616281" y="421102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D9DC8370-556D-4320-ABBA-C61199751489}"/>
              </a:ext>
            </a:extLst>
          </p:cNvPr>
          <p:cNvSpPr/>
          <p:nvPr/>
        </p:nvSpPr>
        <p:spPr>
          <a:xfrm>
            <a:off x="8851492" y="413901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7B8C308F-B3DF-42D3-AC22-28AA96F565EE}"/>
              </a:ext>
            </a:extLst>
          </p:cNvPr>
          <p:cNvSpPr/>
          <p:nvPr/>
        </p:nvSpPr>
        <p:spPr>
          <a:xfrm>
            <a:off x="9021184" y="38417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84ECF0D9-D636-4C3E-9346-CB8BB2D78FEC}"/>
              </a:ext>
            </a:extLst>
          </p:cNvPr>
          <p:cNvSpPr/>
          <p:nvPr/>
        </p:nvSpPr>
        <p:spPr>
          <a:xfrm>
            <a:off x="9074618" y="398218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134A397E-D2D9-4F71-9754-57E2BF718EBA}"/>
              </a:ext>
            </a:extLst>
          </p:cNvPr>
          <p:cNvSpPr/>
          <p:nvPr/>
        </p:nvSpPr>
        <p:spPr>
          <a:xfrm>
            <a:off x="8842686" y="39593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B355D0C5-0457-4194-93F8-088D4257E09E}"/>
              </a:ext>
            </a:extLst>
          </p:cNvPr>
          <p:cNvSpPr/>
          <p:nvPr/>
        </p:nvSpPr>
        <p:spPr>
          <a:xfrm>
            <a:off x="8617289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E2D9AA0D-C3D0-4106-847D-C7427D70167A}"/>
              </a:ext>
            </a:extLst>
          </p:cNvPr>
          <p:cNvSpPr/>
          <p:nvPr/>
        </p:nvSpPr>
        <p:spPr>
          <a:xfrm>
            <a:off x="8760297" y="408565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684A5DE-7D1A-4995-AB97-0DA264D2F7C2}"/>
              </a:ext>
            </a:extLst>
          </p:cNvPr>
          <p:cNvSpPr/>
          <p:nvPr/>
        </p:nvSpPr>
        <p:spPr>
          <a:xfrm>
            <a:off x="8714578" y="39059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143EAAB5-DC2C-4675-9D6A-0471720FB8E5}"/>
              </a:ext>
            </a:extLst>
          </p:cNvPr>
          <p:cNvSpPr/>
          <p:nvPr/>
        </p:nvSpPr>
        <p:spPr>
          <a:xfrm>
            <a:off x="8926847" y="381884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CB432059-57BA-4D5B-A0CB-21F18114B099}"/>
              </a:ext>
            </a:extLst>
          </p:cNvPr>
          <p:cNvSpPr/>
          <p:nvPr/>
        </p:nvSpPr>
        <p:spPr>
          <a:xfrm>
            <a:off x="9204793" y="37441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9F4B534-6DF8-4522-86E4-4E24B196CBC6}"/>
              </a:ext>
            </a:extLst>
          </p:cNvPr>
          <p:cNvSpPr/>
          <p:nvPr/>
        </p:nvSpPr>
        <p:spPr>
          <a:xfrm>
            <a:off x="9248180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F7EB703D-4F14-4F87-A3FB-8C2DE85EC1E6}"/>
              </a:ext>
            </a:extLst>
          </p:cNvPr>
          <p:cNvSpPr/>
          <p:nvPr/>
        </p:nvSpPr>
        <p:spPr>
          <a:xfrm>
            <a:off x="9348447" y="377445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B3F95056-E938-49A2-9338-BB2D9DABC319}"/>
              </a:ext>
            </a:extLst>
          </p:cNvPr>
          <p:cNvSpPr/>
          <p:nvPr/>
        </p:nvSpPr>
        <p:spPr>
          <a:xfrm>
            <a:off x="9192345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A5267290-BC18-4112-B848-33CF63A0C969}"/>
              </a:ext>
            </a:extLst>
          </p:cNvPr>
          <p:cNvSpPr/>
          <p:nvPr/>
        </p:nvSpPr>
        <p:spPr>
          <a:xfrm>
            <a:off x="8832305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F2C09029-C811-42C9-B5CD-74A656BBB7C9}"/>
              </a:ext>
            </a:extLst>
          </p:cNvPr>
          <p:cNvSpPr/>
          <p:nvPr/>
        </p:nvSpPr>
        <p:spPr>
          <a:xfrm>
            <a:off x="7503268" y="4970312"/>
            <a:ext cx="70610" cy="6365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pic>
        <p:nvPicPr>
          <p:cNvPr id="67" name="Immagine 30">
            <a:extLst>
              <a:ext uri="{FF2B5EF4-FFF2-40B4-BE49-F238E27FC236}">
                <a16:creationId xmlns:a16="http://schemas.microsoft.com/office/drawing/2014/main" id="{35F348FD-03FA-470C-ABDF-9295E1253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4234"/>
            <a:ext cx="4363043" cy="5439130"/>
          </a:xfrm>
          <a:prstGeom prst="rect">
            <a:avLst/>
          </a:prstGeom>
        </p:spPr>
      </p:pic>
      <p:sp>
        <p:nvSpPr>
          <p:cNvPr id="68" name="Parentesi graffa aperta 2">
            <a:extLst>
              <a:ext uri="{FF2B5EF4-FFF2-40B4-BE49-F238E27FC236}">
                <a16:creationId xmlns:a16="http://schemas.microsoft.com/office/drawing/2014/main" id="{F5D67A97-7131-46AC-B374-C99B261271EE}"/>
              </a:ext>
            </a:extLst>
          </p:cNvPr>
          <p:cNvSpPr/>
          <p:nvPr/>
        </p:nvSpPr>
        <p:spPr>
          <a:xfrm>
            <a:off x="5574344" y="2807389"/>
            <a:ext cx="233624" cy="334784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9" name="CasellaDiTesto 31">
            <a:extLst>
              <a:ext uri="{FF2B5EF4-FFF2-40B4-BE49-F238E27FC236}">
                <a16:creationId xmlns:a16="http://schemas.microsoft.com/office/drawing/2014/main" id="{07B10F87-D6E1-410D-B522-05065143E3C2}"/>
              </a:ext>
            </a:extLst>
          </p:cNvPr>
          <p:cNvSpPr txBox="1"/>
          <p:nvPr/>
        </p:nvSpPr>
        <p:spPr>
          <a:xfrm>
            <a:off x="414443" y="6394895"/>
            <a:ext cx="989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/>
              <a:t>Probability of sampling a conformation is inversely proportional to its energy: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916A799-0D97-40B8-A6E3-5CC908DE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435280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Sampling the conformational space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49201" y="6046226"/>
            <a:ext cx="3133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Space of all arrangements of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/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CH" sz="2800" dirty="0"/>
              </a:p>
            </p:txBody>
          </p:sp>
        </mc:Choice>
        <mc:Fallback xmlns="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3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8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3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7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2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F35D-D2AF-F3B0-AFA6-70EFD9F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Check your thermodynamic quantities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AD2F-5AFA-A4D6-A577-D9DC517E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825625"/>
            <a:ext cx="1082992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Check Pressure, Volume, Temperature, and Energy of simulation box.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e.g.: NPT ensemble: has the volume of the box equilibrated?</a:t>
            </a:r>
          </a:p>
        </p:txBody>
      </p:sp>
    </p:spTree>
    <p:extLst>
      <p:ext uri="{BB962C8B-B14F-4D97-AF65-F5344CB8AC3E}">
        <p14:creationId xmlns:p14="http://schemas.microsoft.com/office/powerpoint/2010/main" val="172728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untitled.mpg">
            <a:hlinkClick r:id="" action="ppaction://media"/>
            <a:extLst>
              <a:ext uri="{FF2B5EF4-FFF2-40B4-BE49-F238E27FC236}">
                <a16:creationId xmlns:a16="http://schemas.microsoft.com/office/drawing/2014/main" id="{FBAA4956-D857-46ED-DBA3-A1DE2296B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033"/>
          <a:stretch/>
        </p:blipFill>
        <p:spPr>
          <a:xfrm rot="20671770">
            <a:off x="8190232" y="-411853"/>
            <a:ext cx="3799573" cy="370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52BA5-56AF-6C9C-E3F7-BE1A4460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 b="1" dirty="0"/>
              <a:t>Root Mean Square Deviation (RMSD)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699" y="1660525"/>
                <a:ext cx="6769101" cy="942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Given a system with </a:t>
                </a:r>
                <a:r>
                  <a:rPr lang="en-GB" i="1" dirty="0"/>
                  <a:t>N </a:t>
                </a:r>
                <a:r>
                  <a:rPr lang="en-GB" dirty="0"/>
                  <a:t>atoms, and a reference arrangement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699" y="1660525"/>
                <a:ext cx="6769101" cy="942975"/>
              </a:xfrm>
              <a:blipFill>
                <a:blip r:embed="rId5"/>
                <a:stretch>
                  <a:fillRect l="-1800" t="-10323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/>
              <p:nvPr/>
            </p:nvSpPr>
            <p:spPr>
              <a:xfrm>
                <a:off x="647699" y="2787227"/>
                <a:ext cx="4194290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2787227"/>
                <a:ext cx="4194290" cy="1676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699" y="4647247"/>
                <a:ext cx="6032501" cy="942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dirty="0"/>
                  <a:t>In MD,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often the first conformation in the simulation.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4647247"/>
                <a:ext cx="6032501" cy="942975"/>
              </a:xfrm>
              <a:prstGeom prst="rect">
                <a:avLst/>
              </a:prstGeom>
              <a:blipFill>
                <a:blip r:embed="rId7"/>
                <a:stretch>
                  <a:fillRect l="-2020" t="-10323" r="-2525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CAB6AC-C6C9-41C3-10F4-E918469D8F85}"/>
              </a:ext>
            </a:extLst>
          </p:cNvPr>
          <p:cNvSpPr txBox="1">
            <a:spLocks/>
          </p:cNvSpPr>
          <p:nvPr/>
        </p:nvSpPr>
        <p:spPr>
          <a:xfrm>
            <a:off x="647699" y="5773948"/>
            <a:ext cx="5486400" cy="94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Refrain from using RMSD as a single indicator of simulation convergence.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B93B6-5A08-79A7-5987-0547D9CA8C05}"/>
              </a:ext>
            </a:extLst>
          </p:cNvPr>
          <p:cNvSpPr txBox="1"/>
          <p:nvPr/>
        </p:nvSpPr>
        <p:spPr>
          <a:xfrm>
            <a:off x="6324600" y="6581531"/>
            <a:ext cx="589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500" dirty="0"/>
              <a:t>HIV-1 capsomer simulation from: </a:t>
            </a:r>
            <a:r>
              <a:rPr lang="en-GB" sz="1500" i="1" dirty="0" err="1"/>
              <a:t>Degiacomi,</a:t>
            </a:r>
            <a:r>
              <a:rPr lang="en-GB" sz="1500" i="1" dirty="0"/>
              <a:t> Structure, 2018</a:t>
            </a:r>
          </a:p>
        </p:txBody>
      </p:sp>
      <p:pic>
        <p:nvPicPr>
          <p:cNvPr id="19" name="Picture 18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39530ADD-9AAF-B67E-635D-BFB610AE0B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/>
        </p:blipFill>
        <p:spPr>
          <a:xfrm>
            <a:off x="6578600" y="3099601"/>
            <a:ext cx="5838825" cy="34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93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build="p"/>
      <p:bldP spid="5" grpId="0"/>
      <p:bldP spid="6" grpId="0"/>
      <p:bldP spid="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6D43-1B29-7600-BB57-1F14FEE3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Convergence?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BAB3-F767-23D3-C53B-6A2F33004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3429000"/>
            <a:ext cx="10515600" cy="5842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TODO: show that the concept of “convergence” is ill-defined</a:t>
            </a:r>
          </a:p>
        </p:txBody>
      </p:sp>
    </p:spTree>
    <p:extLst>
      <p:ext uri="{BB962C8B-B14F-4D97-AF65-F5344CB8AC3E}">
        <p14:creationId xmlns:p14="http://schemas.microsoft.com/office/powerpoint/2010/main" val="189565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574A09-9A18-FBEC-BF52-D1BEC3A94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84563"/>
            <a:ext cx="9144000" cy="1655762"/>
          </a:xfrm>
        </p:spPr>
        <p:txBody>
          <a:bodyPr/>
          <a:lstStyle/>
          <a:p>
            <a:endParaRPr lang="en-GB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85A2E224-0CD5-3996-7B21-D2286A46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"/>
          <a:stretch/>
        </p:blipFill>
        <p:spPr>
          <a:xfrm>
            <a:off x="0" y="3539839"/>
            <a:ext cx="12192000" cy="3200686"/>
          </a:xfrm>
          <a:prstGeom prst="rect">
            <a:avLst/>
          </a:prstGeom>
        </p:spPr>
      </p:pic>
      <p:pic>
        <p:nvPicPr>
          <p:cNvPr id="7" name="Picture 6" descr="Blue and blue strands of string&#10;&#10;Description automatically generated with medium confidence">
            <a:extLst>
              <a:ext uri="{FF2B5EF4-FFF2-40B4-BE49-F238E27FC236}">
                <a16:creationId xmlns:a16="http://schemas.microsoft.com/office/drawing/2014/main" id="{EB136CF6-6CBF-1D13-B073-BA4AF7670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"/>
          <a:stretch/>
        </p:blipFill>
        <p:spPr>
          <a:xfrm>
            <a:off x="583694" y="649018"/>
            <a:ext cx="3398014" cy="2896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EA255-5ABD-835C-90C2-0CE8A8ADB888}"/>
              </a:ext>
            </a:extLst>
          </p:cNvPr>
          <p:cNvSpPr txBox="1"/>
          <p:nvPr/>
        </p:nvSpPr>
        <p:spPr>
          <a:xfrm>
            <a:off x="762000" y="317050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chemeClr val="bg1">
                    <a:lumMod val="50000"/>
                  </a:schemeClr>
                </a:solidFill>
              </a:rPr>
              <a:t>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88673-B829-D816-D274-056205AEA263}"/>
              </a:ext>
            </a:extLst>
          </p:cNvPr>
          <p:cNvSpPr txBox="1"/>
          <p:nvPr/>
        </p:nvSpPr>
        <p:spPr>
          <a:xfrm>
            <a:off x="3525667" y="2094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1848C0"/>
                </a:solidFill>
              </a:rPr>
              <a:t>Domain 1</a:t>
            </a:r>
            <a:endParaRPr lang="en-GB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24091-F462-CCC0-77CA-D43C07314F3B}"/>
              </a:ext>
            </a:extLst>
          </p:cNvPr>
          <p:cNvSpPr txBox="1"/>
          <p:nvPr/>
        </p:nvSpPr>
        <p:spPr>
          <a:xfrm>
            <a:off x="2582440" y="11748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A795A-243E-C177-241F-6EDC11942438}"/>
              </a:ext>
            </a:extLst>
          </p:cNvPr>
          <p:cNvCxnSpPr>
            <a:cxnSpLocks/>
          </p:cNvCxnSpPr>
          <p:nvPr/>
        </p:nvCxnSpPr>
        <p:spPr>
          <a:xfrm flipH="1">
            <a:off x="2200275" y="1359519"/>
            <a:ext cx="382165" cy="12982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1CE9A-DAF9-B39A-7A17-91241F9CEC9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209925" y="2279443"/>
            <a:ext cx="315742" cy="1422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C452AA7-BD79-A89D-F47F-BBC0CEF91DB2}"/>
              </a:ext>
            </a:extLst>
          </p:cNvPr>
          <p:cNvSpPr/>
          <p:nvPr/>
        </p:nvSpPr>
        <p:spPr>
          <a:xfrm>
            <a:off x="4238625" y="3284538"/>
            <a:ext cx="3954909" cy="3332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47701D-D23E-5A0D-5AAF-9E0344CE9759}"/>
              </a:ext>
            </a:extLst>
          </p:cNvPr>
          <p:cNvSpPr/>
          <p:nvPr/>
        </p:nvSpPr>
        <p:spPr>
          <a:xfrm>
            <a:off x="8139113" y="3257097"/>
            <a:ext cx="3954909" cy="3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Blue and blue spirals of paper&#10;&#10;Description automatically generated with medium confidence">
            <a:extLst>
              <a:ext uri="{FF2B5EF4-FFF2-40B4-BE49-F238E27FC236}">
                <a16:creationId xmlns:a16="http://schemas.microsoft.com/office/drawing/2014/main" id="{CED72A90-0A7A-2B78-9D4E-F0128E5A7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5"/>
          <a:stretch/>
        </p:blipFill>
        <p:spPr>
          <a:xfrm>
            <a:off x="4529073" y="730290"/>
            <a:ext cx="3398014" cy="2811287"/>
          </a:xfrm>
          <a:prstGeom prst="rect">
            <a:avLst/>
          </a:prstGeom>
        </p:spPr>
      </p:pic>
      <p:pic>
        <p:nvPicPr>
          <p:cNvPr id="5" name="Picture 4" descr="Blue and blue objects on a white background&#10;&#10;Description automatically generated">
            <a:extLst>
              <a:ext uri="{FF2B5EF4-FFF2-40B4-BE49-F238E27FC236}">
                <a16:creationId xmlns:a16="http://schemas.microsoft.com/office/drawing/2014/main" id="{192BC23E-B354-6056-0559-8A170F7CD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"/>
          <a:stretch/>
        </p:blipFill>
        <p:spPr>
          <a:xfrm>
            <a:off x="8493760" y="545436"/>
            <a:ext cx="3398014" cy="2999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E84FAD-7F0C-D822-428F-B14B326FCAED}"/>
              </a:ext>
            </a:extLst>
          </p:cNvPr>
          <p:cNvSpPr txBox="1"/>
          <p:nvPr/>
        </p:nvSpPr>
        <p:spPr>
          <a:xfrm>
            <a:off x="4690353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rgbClr val="1848C0"/>
                </a:solidFill>
              </a:rPr>
              <a:t>Domain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0E3D6-B962-F879-DDB5-12ADDC08768D}"/>
              </a:ext>
            </a:extLst>
          </p:cNvPr>
          <p:cNvSpPr txBox="1"/>
          <p:nvPr/>
        </p:nvSpPr>
        <p:spPr>
          <a:xfrm>
            <a:off x="10302877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 </a:t>
            </a:r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15A57C-94A6-8539-D4F5-1B0F492799BF}"/>
              </a:ext>
            </a:extLst>
          </p:cNvPr>
          <p:cNvSpPr txBox="1">
            <a:spLocks/>
          </p:cNvSpPr>
          <p:nvPr/>
        </p:nvSpPr>
        <p:spPr>
          <a:xfrm>
            <a:off x="800100" y="269875"/>
            <a:ext cx="10515600" cy="663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200" b="1" dirty="0"/>
              <a:t>RMSD is alignment- and selection-dependent</a:t>
            </a:r>
          </a:p>
        </p:txBody>
      </p:sp>
    </p:spTree>
    <p:extLst>
      <p:ext uri="{BB962C8B-B14F-4D97-AF65-F5344CB8AC3E}">
        <p14:creationId xmlns:p14="http://schemas.microsoft.com/office/powerpoint/2010/main" val="330590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74D1-7801-DE2D-754D-8D28AEF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Pairwise RMSD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BFF2C-EF4B-6B9F-DE60-26D938DA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697861"/>
            <a:ext cx="7823200" cy="5867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6142-F90D-716B-275C-B61A03DF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1" y="1997542"/>
            <a:ext cx="4343400" cy="3902743"/>
          </a:xfrm>
        </p:spPr>
        <p:txBody>
          <a:bodyPr>
            <a:normAutofit/>
          </a:bodyPr>
          <a:lstStyle/>
          <a:p>
            <a:r>
              <a:rPr lang="en-GB" dirty="0"/>
              <a:t>Two structures with same RMSD from a reference are not forcefully similar to each other.</a:t>
            </a:r>
          </a:p>
          <a:p>
            <a:endParaRPr lang="en-GB" dirty="0"/>
          </a:p>
          <a:p>
            <a:r>
              <a:rPr lang="en-GB" dirty="0"/>
              <a:t>Pairwise RMSD helps seeing if protein re-visits conformations throughout the simulation.</a:t>
            </a:r>
          </a:p>
        </p:txBody>
      </p:sp>
    </p:spTree>
    <p:extLst>
      <p:ext uri="{BB962C8B-B14F-4D97-AF65-F5344CB8AC3E}">
        <p14:creationId xmlns:p14="http://schemas.microsoft.com/office/powerpoint/2010/main" val="7274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5066FB8-6365-1760-BDE1-859F0CAA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pic>
        <p:nvPicPr>
          <p:cNvPr id="12" name="Picture 11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9B443AE1-A4DC-FA94-4990-9EE17B38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05F39-92C4-0DB0-8E62-43DE209E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Root Mean Square Fluctuation (RMSF)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9B5A56-FA8F-608C-4BC9-34C53A0C7EF9}"/>
              </a:ext>
            </a:extLst>
          </p:cNvPr>
          <p:cNvSpPr/>
          <p:nvPr/>
        </p:nvSpPr>
        <p:spPr>
          <a:xfrm>
            <a:off x="3860800" y="5479042"/>
            <a:ext cx="796925" cy="57287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/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Typically done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atoms. Result depends on alignment!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blipFill>
                <a:blip r:embed="rId4"/>
                <a:stretch>
                  <a:fillRect l="-2030" t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7C5FB9C6-18D8-29E9-AA39-7AC6CE94A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240167-AA15-2876-D061-438EC5A802D4}"/>
              </a:ext>
            </a:extLst>
          </p:cNvPr>
          <p:cNvSpPr/>
          <p:nvPr/>
        </p:nvSpPr>
        <p:spPr>
          <a:xfrm>
            <a:off x="8137524" y="1936750"/>
            <a:ext cx="442246" cy="385445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/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/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The RMSF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of atom </a:t>
                </a:r>
                <a:r>
                  <a:rPr lang="en-GB" sz="2400" i="1" dirty="0" err="1"/>
                  <a:t>i</a:t>
                </a:r>
                <a:r>
                  <a:rPr lang="en-GB" sz="2400" dirty="0"/>
                  <a:t> calculates how much it fluctuates around its mean position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blipFill>
                <a:blip r:embed="rId7"/>
                <a:stretch>
                  <a:fillRect l="-177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16012E1E-D4AD-0666-822C-0C0D1D750415}"/>
              </a:ext>
            </a:extLst>
          </p:cNvPr>
          <p:cNvSpPr/>
          <p:nvPr/>
        </p:nvSpPr>
        <p:spPr>
          <a:xfrm>
            <a:off x="2681815" y="4024572"/>
            <a:ext cx="80434" cy="8388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0D92-CF9E-51FB-63E0-923637C39D1C}"/>
              </a:ext>
            </a:extLst>
          </p:cNvPr>
          <p:cNvSpPr txBox="1"/>
          <p:nvPr/>
        </p:nvSpPr>
        <p:spPr>
          <a:xfrm>
            <a:off x="2692399" y="3775587"/>
            <a:ext cx="22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 err="1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5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B3DFCBA2-B8BC-8781-37F3-9716F0DE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61883-48CF-E581-7592-415BC0E6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4" y="365125"/>
            <a:ext cx="6456686" cy="1325563"/>
          </a:xfrm>
        </p:spPr>
        <p:txBody>
          <a:bodyPr>
            <a:normAutofit/>
          </a:bodyPr>
          <a:lstStyle/>
          <a:p>
            <a:r>
              <a:rPr lang="en-GB" b="1" dirty="0"/>
              <a:t>end-to-end distance and</a:t>
            </a:r>
            <a:br>
              <a:rPr lang="en-GB" b="1" dirty="0"/>
            </a:br>
            <a:r>
              <a:rPr lang="en-GB" b="1" dirty="0"/>
              <a:t>Radius of Gyration (</a:t>
            </a:r>
            <a:r>
              <a:rPr lang="en-GB" b="1" dirty="0" err="1"/>
              <a:t>Rg</a:t>
            </a:r>
            <a:r>
              <a:rPr lang="en-GB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8A781-8B86-BCBA-152C-D855F40433D7}"/>
              </a:ext>
            </a:extLst>
          </p:cNvPr>
          <p:cNvSpPr txBox="1"/>
          <p:nvPr/>
        </p:nvSpPr>
        <p:spPr>
          <a:xfrm>
            <a:off x="106171" y="6216315"/>
            <a:ext cx="645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Internal properties do </a:t>
            </a:r>
            <a:r>
              <a:rPr lang="en-GB" sz="2400" i="1" dirty="0"/>
              <a:t>not </a:t>
            </a:r>
            <a:r>
              <a:rPr lang="en-GB" sz="2400" dirty="0"/>
              <a:t>depend on alignment</a:t>
            </a:r>
          </a:p>
          <a:p>
            <a:endParaRPr lang="en-GB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220993-11D2-DADD-7749-D42276167E2A}"/>
              </a:ext>
            </a:extLst>
          </p:cNvPr>
          <p:cNvCxnSpPr>
            <a:cxnSpLocks/>
          </p:cNvCxnSpPr>
          <p:nvPr/>
        </p:nvCxnSpPr>
        <p:spPr>
          <a:xfrm flipV="1">
            <a:off x="1747520" y="4935220"/>
            <a:ext cx="3012440" cy="37142"/>
          </a:xfrm>
          <a:prstGeom prst="straightConnector1">
            <a:avLst/>
          </a:prstGeom>
          <a:ln w="38100">
            <a:solidFill>
              <a:srgbClr val="B22222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358EF1-FA14-DE3E-C31A-D89B1898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-660407"/>
            <a:ext cx="5535077" cy="77491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FC1524-1F0C-4498-35C8-481286452492}"/>
              </a:ext>
            </a:extLst>
          </p:cNvPr>
          <p:cNvSpPr txBox="1"/>
          <p:nvPr/>
        </p:nvSpPr>
        <p:spPr>
          <a:xfrm>
            <a:off x="4635868" y="4940300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p = </a:t>
            </a:r>
            <a:r>
              <a:rPr lang="en-GB" sz="1800" b="1" i="1" dirty="0"/>
              <a:t>N-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83372-2D8E-2696-3C53-3CBDD936B3C7}"/>
              </a:ext>
            </a:extLst>
          </p:cNvPr>
          <p:cNvSpPr txBox="1"/>
          <p:nvPr/>
        </p:nvSpPr>
        <p:spPr>
          <a:xfrm>
            <a:off x="952500" y="4977442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1" dirty="0"/>
              <a:t>q = C-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/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𝑚𝑒𝑎𝑛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/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95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429</Words>
  <Application>Microsoft Office PowerPoint</Application>
  <PresentationFormat>Widescreen</PresentationFormat>
  <Paragraphs>77</Paragraphs>
  <Slides>13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Sampling the conformational space</vt:lpstr>
      <vt:lpstr>Check your thermodynamic quantities</vt:lpstr>
      <vt:lpstr>Root Mean Square Deviation (RMSD)</vt:lpstr>
      <vt:lpstr>Convergence?</vt:lpstr>
      <vt:lpstr>PowerPoint Presentation</vt:lpstr>
      <vt:lpstr>Pairwise RMSD</vt:lpstr>
      <vt:lpstr>Root Mean Square Fluctuation (RMSF)</vt:lpstr>
      <vt:lpstr>end-to-end distance and Radius of Gyration (Rg)</vt:lpstr>
      <vt:lpstr>Some quantities are not directly measurable</vt:lpstr>
      <vt:lpstr>Warning: time averaging may hide processes</vt:lpstr>
      <vt:lpstr>PowerPoint Presentation</vt:lpstr>
      <vt:lpstr>MDAnalysis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DEGIACOMI, MATTEO T.</dc:creator>
  <cp:lastModifiedBy>DEGIACOMI, MATTEO T.</cp:lastModifiedBy>
  <cp:revision>113</cp:revision>
  <dcterms:created xsi:type="dcterms:W3CDTF">2024-07-15T22:10:59Z</dcterms:created>
  <dcterms:modified xsi:type="dcterms:W3CDTF">2024-07-17T07:07:26Z</dcterms:modified>
</cp:coreProperties>
</file>